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0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2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1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81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9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94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9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69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5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3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240B-93D5-4D09-B347-7F51A526FB66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6CD8-B2D2-4A10-8200-1384FCFFE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267" y="0"/>
            <a:ext cx="1200573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Волонториат –</a:t>
            </a:r>
          </a:p>
          <a:p>
            <a:r>
              <a:rPr lang="ru-RU" sz="7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80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как обязательное условие формирования социально-позитивной личности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17757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1067" y="327505"/>
            <a:ext cx="1143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Цель:</a:t>
            </a:r>
          </a:p>
          <a:p>
            <a:r>
              <a:rPr lang="ru-RU" sz="4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продвижение новых форм организации занятости детей для развития их самостоятельной познавательной деятельности, пропаганды здорового образа жизни, профилактики девиантного поведения и содействия формированию и развитию правовой культуры, просвещению учащихся по безопасности дорожного движения.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9519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933" y="440267"/>
            <a:ext cx="117686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/>
              <a:t>Задачи: </a:t>
            </a:r>
          </a:p>
          <a:p>
            <a:r>
              <a:rPr lang="ru-RU" sz="4000" dirty="0" smtClean="0"/>
              <a:t>-сформировать у </a:t>
            </a:r>
            <a:r>
              <a:rPr lang="ru-RU" sz="4000" dirty="0"/>
              <a:t>подростков </a:t>
            </a:r>
            <a:r>
              <a:rPr lang="ru-RU" sz="4000" dirty="0" smtClean="0"/>
              <a:t>устойчивый интерес </a:t>
            </a:r>
            <a:r>
              <a:rPr lang="ru-RU" sz="4000" dirty="0"/>
              <a:t>к добровольной деятельности (</a:t>
            </a:r>
            <a:r>
              <a:rPr lang="ru-RU" sz="4000" dirty="0" err="1"/>
              <a:t>волонтерство</a:t>
            </a:r>
            <a:r>
              <a:rPr lang="ru-RU" sz="4000" dirty="0"/>
              <a:t>);</a:t>
            </a:r>
          </a:p>
          <a:p>
            <a:r>
              <a:rPr lang="ru-RU" sz="4000" dirty="0"/>
              <a:t>- сформировать умение волонтеров принимать и оказывать социальную поддержку окружающим;</a:t>
            </a:r>
          </a:p>
          <a:p>
            <a:r>
              <a:rPr lang="ru-RU" sz="4000" dirty="0"/>
              <a:t>- организовать условия, способствующие оказанию позитивного влияния волонтеров на сверстников при выборе ими жизненных ценностей.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243253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05" y="304798"/>
            <a:ext cx="6412762" cy="56218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19333" y="609599"/>
            <a:ext cx="55541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"Помогая другим, мы помогаем себе".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0369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067" y="457200"/>
            <a:ext cx="1176866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0" i="0" u="sng" dirty="0" smtClean="0">
                <a:effectLst/>
                <a:latin typeface="Cambria" panose="02040503050406030204" pitchFamily="18" charset="0"/>
              </a:rPr>
              <a:t>Ожидаемые результаты:</a:t>
            </a:r>
            <a:r>
              <a:rPr lang="ru-RU" sz="5400" b="0" i="0" dirty="0" smtClean="0">
                <a:effectLst/>
                <a:latin typeface="Cambria" panose="02040503050406030204" pitchFamily="18" charset="0"/>
              </a:rPr>
              <a:t> </a:t>
            </a:r>
            <a:br>
              <a:rPr lang="ru-RU" sz="5400" b="0" i="0" dirty="0" smtClean="0">
                <a:effectLst/>
                <a:latin typeface="Cambria" panose="02040503050406030204" pitchFamily="18" charset="0"/>
              </a:rPr>
            </a:br>
            <a:r>
              <a:rPr lang="ru-RU" sz="5400" b="0" i="0" dirty="0" smtClean="0">
                <a:effectLst/>
                <a:latin typeface="Cambria" panose="02040503050406030204" pitchFamily="18" charset="0"/>
              </a:rPr>
              <a:t> </a:t>
            </a:r>
            <a:r>
              <a:rPr lang="ru-RU" sz="4800" b="0" i="0" dirty="0" smtClean="0">
                <a:effectLst/>
                <a:latin typeface="Symbol" panose="05050102010706020507" pitchFamily="18" charset="2"/>
              </a:rPr>
              <a:t></a:t>
            </a:r>
            <a:r>
              <a:rPr lang="ru-RU" sz="4800" b="0" i="0" dirty="0" smtClean="0">
                <a:effectLst/>
                <a:latin typeface="Cambria" panose="02040503050406030204" pitchFamily="18" charset="0"/>
              </a:rPr>
              <a:t> Повышенная активность учащихся в волонтерских социальных акциях </a:t>
            </a:r>
          </a:p>
          <a:p>
            <a:pPr algn="ctr"/>
            <a:r>
              <a:rPr lang="ru-RU" sz="4800" b="0" i="0" dirty="0" smtClean="0">
                <a:effectLst/>
                <a:latin typeface="Symbol" panose="05050102010706020507" pitchFamily="18" charset="2"/>
              </a:rPr>
              <a:t></a:t>
            </a:r>
            <a:r>
              <a:rPr lang="ru-RU" sz="4800" b="0" i="0" dirty="0" smtClean="0">
                <a:effectLst/>
                <a:latin typeface="Cambria" panose="02040503050406030204" pitchFamily="18" charset="0"/>
              </a:rPr>
              <a:t> Привлечение внимания ребят к проблеме бездомных животных, </a:t>
            </a:r>
          </a:p>
          <a:p>
            <a:pPr algn="ctr"/>
            <a:r>
              <a:rPr lang="ru-RU" sz="4800" b="0" i="0" dirty="0" smtClean="0">
                <a:effectLst/>
                <a:latin typeface="Times New Roman" panose="02020603050405020304" pitchFamily="18" charset="0"/>
              </a:rPr>
              <a:t>по безопасности дорожного движения.</a:t>
            </a:r>
            <a:r>
              <a:rPr lang="ru-RU" sz="4800" b="0" i="0" dirty="0" smtClean="0">
                <a:effectLst/>
                <a:latin typeface="Cambria" panose="02040503050406030204" pitchFamily="18" charset="0"/>
              </a:rPr>
              <a:t/>
            </a:r>
            <a:br>
              <a:rPr lang="ru-RU" sz="4800" b="0" i="0" dirty="0" smtClean="0">
                <a:effectLst/>
                <a:latin typeface="Cambria" panose="02040503050406030204" pitchFamily="18" charset="0"/>
              </a:rPr>
            </a:br>
            <a:r>
              <a:rPr lang="ru-RU" sz="4800" b="0" i="0" dirty="0" smtClean="0">
                <a:effectLst/>
                <a:latin typeface="Symbol" panose="05050102010706020507" pitchFamily="18" charset="2"/>
              </a:rPr>
              <a:t></a:t>
            </a:r>
            <a:r>
              <a:rPr lang="ru-RU" sz="4800" b="0" i="0" dirty="0" smtClean="0">
                <a:effectLst/>
                <a:latin typeface="Cambria" panose="02040503050406030204" pitchFamily="18" charset="0"/>
              </a:rPr>
              <a:t>Сплочение ученического коллектива. 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660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60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6</cp:revision>
  <dcterms:created xsi:type="dcterms:W3CDTF">2017-10-24T12:46:21Z</dcterms:created>
  <dcterms:modified xsi:type="dcterms:W3CDTF">2017-10-24T13:24:19Z</dcterms:modified>
</cp:coreProperties>
</file>