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56" r:id="rId2"/>
    <p:sldId id="285" r:id="rId3"/>
    <p:sldId id="270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69" r:id="rId12"/>
    <p:sldId id="271" r:id="rId13"/>
    <p:sldId id="273" r:id="rId14"/>
    <p:sldId id="277" r:id="rId15"/>
    <p:sldId id="272" r:id="rId16"/>
    <p:sldId id="275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144387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4438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8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9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9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9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9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9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439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9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9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9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9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0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4401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4440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0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0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440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14440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0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0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4409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4441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1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1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4413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14441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1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1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4417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4441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1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2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442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2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2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2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2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2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2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442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442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443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518961-853D-43B7-9C73-5A8F7B44A09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4443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443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36818-33E6-4E02-A072-961FD6C2B0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85274-AE80-4A42-996C-E7D117641E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68D3182-5AC3-4DB8-B856-56ABAA1CC8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11BEF61-37FE-426E-82FF-075E7EEFE4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466FE-A3AC-4D18-B55A-A6B652C08B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8CBFF-8B7A-4813-836B-0D1C6D89A9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95C23-AA25-479B-8447-96D0FF90FB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CD4BF-9393-4CC3-A029-AE98AC9EE7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38CCB-45EB-4E22-865E-5E9F417D58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C9BF0-FFFC-44A4-9EB0-F0BDF9111D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4D5E4-ECE9-4159-A68A-CD897C8408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61F8E-AE11-493C-8663-6CF16844FD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4336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3364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4336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36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36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336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336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4337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37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37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37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37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4337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4337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37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37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43379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4338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38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38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3383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4338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38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38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3387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4338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38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39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339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39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9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9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9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9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9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9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9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0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0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0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0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0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40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40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0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4340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4340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99E326-289F-43B0-91D8-E053F94AF76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836613"/>
            <a:ext cx="8037513" cy="1368425"/>
          </a:xfrm>
        </p:spPr>
        <p:txBody>
          <a:bodyPr/>
          <a:lstStyle/>
          <a:p>
            <a:r>
              <a:rPr lang="ru-RU" sz="8800"/>
              <a:t>Успех.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2420938"/>
            <a:ext cx="7808912" cy="3344862"/>
          </a:xfrm>
        </p:spPr>
        <p:txBody>
          <a:bodyPr/>
          <a:lstStyle/>
          <a:p>
            <a:pPr algn="l">
              <a:lnSpc>
                <a:spcPct val="90000"/>
              </a:lnSpc>
              <a:buFontTx/>
              <a:buChar char="•"/>
            </a:pPr>
            <a:r>
              <a:rPr lang="ru-RU"/>
              <a:t>Положительные эмоции</a:t>
            </a:r>
          </a:p>
          <a:p>
            <a:pPr algn="l">
              <a:lnSpc>
                <a:spcPct val="90000"/>
              </a:lnSpc>
            </a:pPr>
            <a:endParaRPr lang="ru-RU"/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ru-RU"/>
              <a:t>Активность при выполнении школьных заданий</a:t>
            </a:r>
          </a:p>
          <a:p>
            <a:pPr algn="l">
              <a:lnSpc>
                <a:spcPct val="90000"/>
              </a:lnSpc>
            </a:pPr>
            <a:endParaRPr lang="ru-RU"/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ru-RU"/>
              <a:t>Желание идти в школу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842023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/>
              <a:t>Это лучше обсудить задолго до поступления в школу и затем целенаправленно начать работу по воспитанию необходимых качеств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3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/>
              <a:t>Поддержка родителей</a:t>
            </a:r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45611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i="1" u="sng" dirty="0">
                <a:solidFill>
                  <a:srgbClr val="9900FF"/>
                </a:solidFill>
              </a:rPr>
              <a:t>Высокий уровень готовности к школьному </a:t>
            </a:r>
            <a:r>
              <a:rPr lang="ru-RU" sz="2400" i="1" u="sng" dirty="0" err="1">
                <a:solidFill>
                  <a:srgbClr val="9900FF"/>
                </a:solidFill>
              </a:rPr>
              <a:t>обученю</a:t>
            </a:r>
            <a:endParaRPr lang="ru-RU" sz="2400" i="1" u="sng" dirty="0">
              <a:solidFill>
                <a:srgbClr val="9900FF"/>
              </a:solidFill>
            </a:endParaRPr>
          </a:p>
          <a:p>
            <a:r>
              <a:rPr lang="ru-RU" sz="2400" dirty="0"/>
              <a:t>Заинтересованность</a:t>
            </a:r>
          </a:p>
          <a:p>
            <a:r>
              <a:rPr lang="ru-RU" sz="2400" dirty="0"/>
              <a:t>Контроль</a:t>
            </a:r>
          </a:p>
          <a:p>
            <a:r>
              <a:rPr lang="ru-RU" sz="2400" dirty="0"/>
              <a:t>Ситуация успеха</a:t>
            </a:r>
          </a:p>
          <a:p>
            <a:pPr>
              <a:buFontTx/>
              <a:buNone/>
            </a:pPr>
            <a:endParaRPr lang="ru-RU" sz="2400" dirty="0"/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2400" i="1" u="sng" dirty="0">
                <a:solidFill>
                  <a:srgbClr val="9900FF"/>
                </a:solidFill>
              </a:rPr>
              <a:t>Средний и низкий уровень к школьному обучению</a:t>
            </a:r>
          </a:p>
          <a:p>
            <a:r>
              <a:rPr lang="ru-RU" sz="2400" dirty="0"/>
              <a:t>Терпение</a:t>
            </a:r>
          </a:p>
          <a:p>
            <a:r>
              <a:rPr lang="ru-RU" sz="2400" dirty="0"/>
              <a:t>Доброжелательность</a:t>
            </a:r>
          </a:p>
          <a:p>
            <a:r>
              <a:rPr lang="ru-RU" sz="2400" dirty="0"/>
              <a:t>Помощь при выполнении заданий</a:t>
            </a:r>
          </a:p>
          <a:p>
            <a:r>
              <a:rPr lang="ru-RU" sz="2400" dirty="0"/>
              <a:t>Радость за детские успехи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9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9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9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9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9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9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9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9" grpId="0" build="p"/>
      <p:bldP spid="1495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Советы родителям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/>
              <a:t>Цель родителей- дать ребёнку опыт самостоятельной работы, с первых же дней внушая , что только он </a:t>
            </a:r>
            <a:r>
              <a:rPr lang="ru-RU" sz="2800" u="sng"/>
              <a:t>сам ответственен за то, что происходит с ним в школе.</a:t>
            </a:r>
          </a:p>
        </p:txBody>
      </p:sp>
      <p:pic>
        <p:nvPicPr>
          <p:cNvPr id="153604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1600200"/>
            <a:ext cx="4259262" cy="4456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57162"/>
          </a:xfrm>
        </p:spPr>
        <p:txBody>
          <a:bodyPr/>
          <a:lstStyle/>
          <a:p>
            <a:endParaRPr lang="ru-RU" sz="4000"/>
          </a:p>
        </p:txBody>
      </p:sp>
      <p:pic>
        <p:nvPicPr>
          <p:cNvPr id="156677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557338"/>
            <a:ext cx="4391025" cy="4527550"/>
          </a:xfrm>
        </p:spPr>
      </p:pic>
      <p:sp>
        <p:nvSpPr>
          <p:cNvPr id="1566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476250"/>
            <a:ext cx="4038600" cy="5507038"/>
          </a:xfrm>
        </p:spPr>
        <p:txBody>
          <a:bodyPr/>
          <a:lstStyle/>
          <a:p>
            <a:r>
              <a:rPr lang="ru-RU" sz="2400"/>
              <a:t>Каждый день старайтесь спрашивать, что же было </a:t>
            </a:r>
            <a:r>
              <a:rPr lang="ru-RU" sz="2400" u="sng"/>
              <a:t>интересного </a:t>
            </a:r>
            <a:r>
              <a:rPr lang="ru-RU" sz="2400"/>
              <a:t>в школе, что было трудно, а что легко. Заканчивать такую беседу лучше вопросом о том, за что сегодня похвалили, что </a:t>
            </a:r>
            <a:r>
              <a:rPr lang="ru-RU" sz="2400" u="sng"/>
              <a:t>получилось лучше всего.</a:t>
            </a:r>
          </a:p>
          <a:p>
            <a:endParaRPr lang="ru-RU" sz="2400" u="sng"/>
          </a:p>
          <a:p>
            <a:endParaRPr lang="ru-RU" sz="2400" u="sng"/>
          </a:p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57162"/>
          </a:xfrm>
        </p:spPr>
        <p:txBody>
          <a:bodyPr/>
          <a:lstStyle/>
          <a:p>
            <a:endParaRPr lang="ru-RU" sz="4000"/>
          </a:p>
        </p:txBody>
      </p:sp>
      <p:pic>
        <p:nvPicPr>
          <p:cNvPr id="163845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908050"/>
            <a:ext cx="4762500" cy="5148263"/>
          </a:xfrm>
        </p:spPr>
      </p:pic>
      <p:sp>
        <p:nvSpPr>
          <p:cNvPr id="1638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836613"/>
            <a:ext cx="3106737" cy="5219700"/>
          </a:xfrm>
        </p:spPr>
        <p:txBody>
          <a:bodyPr/>
          <a:lstStyle/>
          <a:p>
            <a:pPr>
              <a:buFontTx/>
              <a:buNone/>
            </a:pPr>
            <a:r>
              <a:rPr lang="ru-RU" sz="3600"/>
              <a:t>Важно соблюдать режим дня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260350"/>
            <a:ext cx="8305800" cy="1008063"/>
          </a:xfrm>
        </p:spPr>
        <p:txBody>
          <a:bodyPr/>
          <a:lstStyle/>
          <a:p>
            <a:r>
              <a:rPr lang="ru-RU" sz="4000"/>
              <a:t>Как выполнять домашнее задание.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643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С самого начала не стоит делать уроки за ребёнка</a:t>
            </a:r>
          </a:p>
          <a:p>
            <a:pPr>
              <a:lnSpc>
                <a:spcPct val="90000"/>
              </a:lnSpc>
            </a:pPr>
            <a:r>
              <a:rPr lang="ru-RU" sz="2400"/>
              <a:t>Удобное время для занятий лучше выбрать вместе с ребёнком. Пусть он активно и сознательно поучаствует в этом процессе на равных с вами.(Помните выполнение домашнего задание после 18 часов менее эффективно)</a:t>
            </a:r>
          </a:p>
          <a:p>
            <a:pPr>
              <a:lnSpc>
                <a:spcPct val="90000"/>
              </a:lnSpc>
            </a:pPr>
            <a:r>
              <a:rPr lang="ru-RU" sz="2400"/>
              <a:t>Постарайтесь не делать ребёнку критических замечаний, когда он делает уроки, выяснять отношения и комментировать его действия.</a:t>
            </a:r>
          </a:p>
          <a:p>
            <a:pPr>
              <a:lnSpc>
                <a:spcPct val="90000"/>
              </a:lnSpc>
            </a:pPr>
            <a:endParaRPr lang="ru-RU" sz="2400"/>
          </a:p>
          <a:p>
            <a:pPr>
              <a:lnSpc>
                <a:spcPct val="90000"/>
              </a:lnSpc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  <p:bldP spid="1556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Организация рабочего места.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Постоянное место для выполнения домашнего задания.</a:t>
            </a:r>
          </a:p>
          <a:p>
            <a:pPr>
              <a:lnSpc>
                <a:spcPct val="90000"/>
              </a:lnSpc>
            </a:pPr>
            <a:r>
              <a:rPr lang="ru-RU"/>
              <a:t>Необходимо позаботиться о том, чтобы ребёнку было удобно сидеть</a:t>
            </a:r>
          </a:p>
          <a:p>
            <a:pPr>
              <a:lnSpc>
                <a:spcPct val="90000"/>
              </a:lnSpc>
            </a:pPr>
            <a:r>
              <a:rPr lang="ru-RU"/>
              <a:t>Перед началом занятий устранить по возможности всё, что может помешать работе</a:t>
            </a:r>
          </a:p>
          <a:p>
            <a:pPr>
              <a:lnSpc>
                <a:spcPct val="90000"/>
              </a:lnSpc>
            </a:pPr>
            <a:r>
              <a:rPr lang="ru-RU"/>
              <a:t>Очень важно чередовать умственный труд с отдыхом.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Обеспечивать ситуацию успеха.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Замечать самые маленькие успехи детей</a:t>
            </a:r>
          </a:p>
          <a:p>
            <a:r>
              <a:rPr lang="ru-RU"/>
              <a:t>Каждый день находить то, за что можно похвалить</a:t>
            </a:r>
          </a:p>
          <a:p>
            <a:r>
              <a:rPr lang="ru-RU"/>
              <a:t>Не забывать, что кроме учебной деятельности, есть ещё и другие, например, трудовая, игровая и т. 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Права первоклассника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Право на ошибку</a:t>
            </a:r>
          </a:p>
          <a:p>
            <a:pPr>
              <a:lnSpc>
                <a:spcPct val="90000"/>
              </a:lnSpc>
            </a:pPr>
            <a:r>
              <a:rPr lang="ru-RU" sz="2800"/>
              <a:t>Право на тишину при выполнении домашнего задания</a:t>
            </a:r>
          </a:p>
          <a:p>
            <a:pPr>
              <a:lnSpc>
                <a:spcPct val="90000"/>
              </a:lnSpc>
            </a:pPr>
            <a:r>
              <a:rPr lang="ru-RU" sz="2800"/>
              <a:t>Право на уважение к своему труду</a:t>
            </a:r>
          </a:p>
          <a:p>
            <a:pPr>
              <a:lnSpc>
                <a:spcPct val="90000"/>
              </a:lnSpc>
            </a:pPr>
            <a:r>
              <a:rPr lang="ru-RU" sz="2800"/>
              <a:t>Право на игру и на прогулку</a:t>
            </a:r>
          </a:p>
        </p:txBody>
      </p:sp>
      <p:pic>
        <p:nvPicPr>
          <p:cNvPr id="160773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700213"/>
            <a:ext cx="3956050" cy="4105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001056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42913" y="0"/>
            <a:ext cx="8243887" cy="103188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686800" cy="685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Желание самого ребёнка учиться</a:t>
            </a:r>
          </a:p>
          <a:p>
            <a:pPr>
              <a:lnSpc>
                <a:spcPct val="90000"/>
              </a:lnSpc>
            </a:pPr>
            <a:r>
              <a:rPr lang="ru-RU" dirty="0"/>
              <a:t>Готовность к систематическому </a:t>
            </a:r>
            <a:r>
              <a:rPr lang="ru-RU" dirty="0" smtClean="0"/>
              <a:t>обучению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Умение внимательно слушать</a:t>
            </a:r>
            <a:endParaRPr lang="ru-RU" dirty="0"/>
          </a:p>
          <a:p>
            <a:pPr>
              <a:lnSpc>
                <a:spcPct val="90000"/>
              </a:lnSpc>
            </a:pPr>
            <a:r>
              <a:rPr lang="ru-RU" dirty="0"/>
              <a:t>Умение работать </a:t>
            </a:r>
            <a:r>
              <a:rPr lang="ru-RU" dirty="0" smtClean="0"/>
              <a:t>по инструкции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Умение спланировать свою работу.</a:t>
            </a:r>
            <a:endParaRPr lang="ru-RU" dirty="0"/>
          </a:p>
          <a:p>
            <a:pPr>
              <a:lnSpc>
                <a:spcPct val="90000"/>
              </a:lnSpc>
            </a:pPr>
            <a:r>
              <a:rPr lang="ru-RU" dirty="0"/>
              <a:t>Способность к обобщению, выявлению в предметах и явлениях существенных признаков</a:t>
            </a:r>
          </a:p>
          <a:p>
            <a:pPr>
              <a:lnSpc>
                <a:spcPct val="90000"/>
              </a:lnSpc>
            </a:pPr>
            <a:r>
              <a:rPr lang="ru-RU" dirty="0"/>
              <a:t>Способность к произвольному запоминанию и вниманию </a:t>
            </a:r>
          </a:p>
          <a:p>
            <a:pPr>
              <a:lnSpc>
                <a:spcPct val="90000"/>
              </a:lnSpc>
            </a:pPr>
            <a:r>
              <a:rPr lang="ru-RU" dirty="0"/>
              <a:t>Способность оценивать свои действия с разных точек зрения</a:t>
            </a:r>
          </a:p>
          <a:p>
            <a:pPr>
              <a:lnSpc>
                <a:spcPct val="9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515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 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0552" cy="5043510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/>
              <a:t>  выработать </a:t>
            </a:r>
            <a:r>
              <a:rPr lang="ru-RU" sz="4400" dirty="0" smtClean="0"/>
              <a:t>у </a:t>
            </a:r>
            <a:r>
              <a:rPr lang="ru-RU" sz="4800" dirty="0" smtClean="0"/>
              <a:t>ребенка</a:t>
            </a:r>
            <a:r>
              <a:rPr lang="ru-RU" sz="4400" dirty="0" smtClean="0"/>
              <a:t> умение внимательно слушать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043510"/>
          </a:xfrm>
        </p:spPr>
        <p:txBody>
          <a:bodyPr/>
          <a:lstStyle/>
          <a:p>
            <a:r>
              <a:rPr lang="ru-RU" dirty="0" smtClean="0"/>
              <a:t>невнимание, торопливость, раздражительность и т. п. – все это чревато впоследствии очень серьезными проблемами.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 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/>
              <a:t>    инструкция </a:t>
            </a:r>
            <a:r>
              <a:rPr lang="ru-RU" sz="2400" dirty="0" smtClean="0"/>
              <a:t>— это любое задание, любая просьба к ребенку. Если вы попросили ребенка что-то сделать, но он не слышит просьбу или слышит только ее часть, значит, он пока не умеет воспринимать инструкцию.</a:t>
            </a:r>
            <a:endParaRPr lang="ru-RU" sz="24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95567" y="1600200"/>
            <a:ext cx="3743865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 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686304" cy="5214974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/>
              <a:t>  </a:t>
            </a:r>
            <a:r>
              <a:rPr lang="ru-RU" sz="4800" dirty="0" smtClean="0"/>
              <a:t>Научите </a:t>
            </a:r>
            <a:r>
              <a:rPr lang="ru-RU" sz="4800" dirty="0" smtClean="0"/>
              <a:t>элементарно планировать свою работу</a:t>
            </a:r>
            <a:endParaRPr lang="ru-RU" sz="5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928802"/>
            <a:ext cx="3816026" cy="331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 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0552" cy="4456113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/>
              <a:t>  Научите </a:t>
            </a:r>
            <a:r>
              <a:rPr lang="ru-RU" sz="4400" dirty="0" smtClean="0"/>
              <a:t>исправлять то, что он делает неправильно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Если ребенок сделал задание кое-как и результат его не интересует, значит, этого компонента деятельности нет.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 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43050"/>
            <a:ext cx="4143404" cy="4456113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/>
              <a:t>  </a:t>
            </a:r>
            <a:r>
              <a:rPr lang="ru-RU" sz="4800" dirty="0" smtClean="0"/>
              <a:t>научите </a:t>
            </a:r>
            <a:r>
              <a:rPr lang="ru-RU" sz="4800" dirty="0" smtClean="0"/>
              <a:t>ребенка принимать помощь</a:t>
            </a:r>
            <a:endParaRPr lang="ru-RU" sz="5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75485" y="1857364"/>
            <a:ext cx="4311315" cy="370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 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Какие </a:t>
            </a:r>
            <a:r>
              <a:rPr lang="ru-RU" dirty="0" smtClean="0"/>
              <a:t>напутственные слова нужно сказать ребенку накануне важного и радостного события в его жизни – начала школьного обучения?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67204" cy="5500702"/>
          </a:xfrm>
        </p:spPr>
        <p:txBody>
          <a:bodyPr/>
          <a:lstStyle/>
          <a:p>
            <a:r>
              <a:rPr lang="ru-RU" sz="1800" dirty="0" smtClean="0"/>
              <a:t>папа с мамой и все его близкие будут любить его вне зависимости от школьных успехов и </a:t>
            </a:r>
            <a:r>
              <a:rPr lang="ru-RU" sz="1800" dirty="0" smtClean="0"/>
              <a:t>неудач</a:t>
            </a:r>
          </a:p>
          <a:p>
            <a:r>
              <a:rPr lang="ru-RU" sz="1800" dirty="0" smtClean="0"/>
              <a:t>новая жизнь с ее радостями и огорчениями очень интересна и </a:t>
            </a:r>
            <a:r>
              <a:rPr lang="ru-RU" sz="1800" dirty="0" smtClean="0"/>
              <a:t>удивительна</a:t>
            </a:r>
          </a:p>
          <a:p>
            <a:r>
              <a:rPr lang="ru-RU" sz="1800" dirty="0" smtClean="0"/>
              <a:t>Не настраивайте ребёнка только на успех, но и не запугивайте неудачами</a:t>
            </a:r>
          </a:p>
          <a:p>
            <a:r>
              <a:rPr lang="ru-RU" sz="1800" dirty="0" smtClean="0"/>
              <a:t>любые трудности преодолимы и являются ничем иным, как средством выработки </a:t>
            </a:r>
            <a:r>
              <a:rPr lang="ru-RU" sz="1800" dirty="0" smtClean="0"/>
              <a:t>характера</a:t>
            </a:r>
          </a:p>
          <a:p>
            <a:r>
              <a:rPr lang="ru-RU" sz="1800" dirty="0" smtClean="0"/>
              <a:t>Тот, у кого больше силы воли, тот и победитель. </a:t>
            </a: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478</TotalTime>
  <Words>549</Words>
  <Application>Microsoft PowerPoint</Application>
  <PresentationFormat>Экран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Шары</vt:lpstr>
      <vt:lpstr>Успех.</vt:lpstr>
      <vt:lpstr>Слайд 2</vt:lpstr>
      <vt:lpstr>Слайд 3</vt:lpstr>
      <vt:lpstr>СОВЕТЫ РОДИТЕЛЯМ</vt:lpstr>
      <vt:lpstr>СОВЕТЫ РОДИТЕЛЯМ</vt:lpstr>
      <vt:lpstr>СОВЕТЫ РОДИТЕЛЯМ</vt:lpstr>
      <vt:lpstr>СОВЕТЫ РОДИТЕЛЯМ</vt:lpstr>
      <vt:lpstr>СОВЕТЫ РОДИТЕЛЯМ</vt:lpstr>
      <vt:lpstr>СОВЕТЫ РОДИТЕЛЯМ</vt:lpstr>
      <vt:lpstr>Слайд 10</vt:lpstr>
      <vt:lpstr>Поддержка родителей</vt:lpstr>
      <vt:lpstr>Советы родителям</vt:lpstr>
      <vt:lpstr>Слайд 13</vt:lpstr>
      <vt:lpstr>Слайд 14</vt:lpstr>
      <vt:lpstr>Как выполнять домашнее задание.</vt:lpstr>
      <vt:lpstr>Организация рабочего места.</vt:lpstr>
      <vt:lpstr>Обеспечивать ситуацию успеха.</vt:lpstr>
      <vt:lpstr>Права первоклассника</vt:lpstr>
    </vt:vector>
  </TitlesOfParts>
  <Company>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БОЙ СИЛЬНЕЙШИХ</dc:title>
  <dc:creator>Home</dc:creator>
  <cp:lastModifiedBy>School№87</cp:lastModifiedBy>
  <cp:revision>16</cp:revision>
  <dcterms:created xsi:type="dcterms:W3CDTF">2009-02-10T18:05:01Z</dcterms:created>
  <dcterms:modified xsi:type="dcterms:W3CDTF">2013-03-02T03:35:31Z</dcterms:modified>
</cp:coreProperties>
</file>